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sldIdLst>
    <p:sldId id="256" r:id="rId5"/>
    <p:sldId id="395" r:id="rId6"/>
    <p:sldId id="396" r:id="rId7"/>
    <p:sldId id="397" r:id="rId8"/>
    <p:sldId id="277" r:id="rId9"/>
    <p:sldId id="278" r:id="rId10"/>
    <p:sldId id="279" r:id="rId11"/>
    <p:sldId id="280" r:id="rId12"/>
    <p:sldId id="257" r:id="rId13"/>
    <p:sldId id="281" r:id="rId14"/>
    <p:sldId id="289" r:id="rId15"/>
    <p:sldId id="259" r:id="rId16"/>
    <p:sldId id="290" r:id="rId17"/>
    <p:sldId id="419" r:id="rId18"/>
    <p:sldId id="283" r:id="rId19"/>
    <p:sldId id="291" r:id="rId20"/>
    <p:sldId id="295" r:id="rId21"/>
    <p:sldId id="368" r:id="rId22"/>
    <p:sldId id="296" r:id="rId23"/>
    <p:sldId id="401" r:id="rId24"/>
    <p:sldId id="300" r:id="rId25"/>
    <p:sldId id="339" r:id="rId26"/>
    <p:sldId id="369" r:id="rId27"/>
    <p:sldId id="402" r:id="rId28"/>
    <p:sldId id="403" r:id="rId29"/>
    <p:sldId id="405" r:id="rId30"/>
    <p:sldId id="404" r:id="rId31"/>
    <p:sldId id="406" r:id="rId32"/>
    <p:sldId id="407" r:id="rId33"/>
    <p:sldId id="364" r:id="rId34"/>
    <p:sldId id="386" r:id="rId35"/>
    <p:sldId id="340" r:id="rId36"/>
    <p:sldId id="392" r:id="rId37"/>
    <p:sldId id="338" r:id="rId38"/>
    <p:sldId id="302" r:id="rId39"/>
    <p:sldId id="303" r:id="rId40"/>
    <p:sldId id="341" r:id="rId41"/>
    <p:sldId id="304" r:id="rId42"/>
    <p:sldId id="381" r:id="rId43"/>
    <p:sldId id="377" r:id="rId44"/>
    <p:sldId id="307" r:id="rId45"/>
    <p:sldId id="343" r:id="rId46"/>
    <p:sldId id="342" r:id="rId47"/>
    <p:sldId id="344" r:id="rId48"/>
    <p:sldId id="391" r:id="rId49"/>
    <p:sldId id="345" r:id="rId50"/>
    <p:sldId id="393" r:id="rId51"/>
    <p:sldId id="346" r:id="rId52"/>
    <p:sldId id="347" r:id="rId53"/>
    <p:sldId id="400" r:id="rId54"/>
    <p:sldId id="349" r:id="rId55"/>
    <p:sldId id="350" r:id="rId56"/>
    <p:sldId id="351" r:id="rId57"/>
    <p:sldId id="352" r:id="rId58"/>
    <p:sldId id="353" r:id="rId59"/>
    <p:sldId id="354" r:id="rId60"/>
    <p:sldId id="355" r:id="rId61"/>
    <p:sldId id="408" r:id="rId62"/>
    <p:sldId id="409" r:id="rId63"/>
    <p:sldId id="410" r:id="rId64"/>
    <p:sldId id="411" r:id="rId65"/>
    <p:sldId id="412" r:id="rId66"/>
    <p:sldId id="413" r:id="rId67"/>
    <p:sldId id="418" r:id="rId68"/>
    <p:sldId id="414" r:id="rId69"/>
    <p:sldId id="415" r:id="rId70"/>
    <p:sldId id="416" r:id="rId71"/>
    <p:sldId id="417" r:id="rId72"/>
    <p:sldId id="361" r:id="rId73"/>
    <p:sldId id="378" r:id="rId74"/>
    <p:sldId id="375" r:id="rId75"/>
    <p:sldId id="383" r:id="rId76"/>
    <p:sldId id="374" r:id="rId77"/>
    <p:sldId id="376" r:id="rId78"/>
    <p:sldId id="380" r:id="rId79"/>
    <p:sldId id="382" r:id="rId80"/>
    <p:sldId id="379" r:id="rId81"/>
    <p:sldId id="356" r:id="rId82"/>
    <p:sldId id="359" r:id="rId83"/>
    <p:sldId id="360" r:id="rId84"/>
    <p:sldId id="362" r:id="rId85"/>
    <p:sldId id="387" r:id="rId86"/>
    <p:sldId id="309" r:id="rId87"/>
    <p:sldId id="317" r:id="rId88"/>
    <p:sldId id="310" r:id="rId89"/>
    <p:sldId id="311" r:id="rId90"/>
    <p:sldId id="325" r:id="rId91"/>
    <p:sldId id="326" r:id="rId92"/>
    <p:sldId id="327" r:id="rId93"/>
    <p:sldId id="328" r:id="rId94"/>
    <p:sldId id="332" r:id="rId95"/>
    <p:sldId id="334" r:id="rId96"/>
    <p:sldId id="335" r:id="rId97"/>
    <p:sldId id="337" r:id="rId98"/>
    <p:sldId id="372" r:id="rId99"/>
    <p:sldId id="373" r:id="rId100"/>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E4E2C-A4D0-4E33-84DE-78CEED32617A}" v="16" dt="2020-09-23T22:14:30.040"/>
    <p1510:client id="{1964DF12-186B-8AFA-78FC-E3A57454DAAE}" v="188" dt="2020-09-30T22:20:59.267"/>
    <p1510:client id="{544BC3A2-6D75-4B76-AA5B-13A112948B60}" v="703" dt="2020-10-12T22:20:49.995"/>
    <p1510:client id="{5559816C-89D5-4E0E-9637-A5F412F7012D}" v="100" dt="2022-04-04T14:38:11.312"/>
    <p1510:client id="{7E68F2CC-4E75-9901-2204-EC21449AF474}" v="2" dt="2020-04-01T16:44:11.434"/>
    <p1510:client id="{A02765E8-9F84-BFFB-2891-EFE64BA809DD}" v="634" dt="2022-04-06T14:40:26.216"/>
    <p1510:client id="{C973D1FB-EB32-A824-0CF9-8F1F623ADBF8}" v="26" dt="2020-10-07T22:26:19.662"/>
    <p1510:client id="{D18E3C2D-A4D7-95EE-C304-6C87DD22C8A4}" v="130" dt="2020-10-14T17:56:07.445"/>
    <p1510:client id="{D96E6314-91F0-48B7-AADB-15A3129AC331}" v="260" dt="2020-03-30T17:03:16.287"/>
    <p1510:client id="{EC086D2E-AF20-4799-A0F5-B649124C3437}" v="606" dt="2020-10-05T22:25:18.3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juridicas.unam.mx/legislac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7.xml"/><Relationship Id="rId4" Type="http://schemas.openxmlformats.org/officeDocument/2006/relationships/image" Target="../media/image36.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wmf"/><Relationship Id="rId1" Type="http://schemas.openxmlformats.org/officeDocument/2006/relationships/slideLayout" Target="../slideLayouts/slideLayout7.xml"/><Relationship Id="rId5" Type="http://schemas.openxmlformats.org/officeDocument/2006/relationships/image" Target="../media/image57.wmf"/><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5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6000" u="none" dirty="0">
                <a:latin typeface="Calibri"/>
                <a:cs typeface="Calibri"/>
              </a:rPr>
              <a:t>Clase 6</a:t>
            </a:r>
            <a:br>
              <a:rPr lang="es-MX" altLang="es-MX" sz="6000" u="none" dirty="0">
                <a:latin typeface="Calibri" pitchFamily="34" charset="0"/>
              </a:rPr>
            </a:br>
            <a:br>
              <a:rPr lang="es-MX" altLang="es-MX" sz="6000" u="none" dirty="0">
                <a:latin typeface="Calibri" pitchFamily="34" charset="0"/>
              </a:rPr>
            </a:br>
            <a:r>
              <a:rPr lang="es-MX" altLang="es-MX" sz="6000" u="none" dirty="0">
                <a:latin typeface="Calibri"/>
                <a:cs typeface="Calibri"/>
              </a:rPr>
              <a:t>Sistemas presidenciales</a:t>
            </a:r>
          </a:p>
          <a:p>
            <a:pPr eaLnBrk="1" hangingPunct="1">
              <a:spcBef>
                <a:spcPct val="50000"/>
              </a:spcBef>
            </a:pPr>
            <a:r>
              <a:rPr lang="es-MX" altLang="es-MX" sz="6000" u="none" dirty="0">
                <a:latin typeface="Calibri"/>
                <a:cs typeface="Calibri"/>
              </a:rPr>
              <a:t>EEUU</a:t>
            </a:r>
            <a:endParaRPr lang="es-ES" altLang="es-MX" sz="6000" u="none"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ea typeface="Calibri"/>
                <a:cs typeface="Calibri"/>
              </a:rPr>
              <a:t>La revocación de mandato</a:t>
            </a:r>
            <a:endParaRPr lang="es-MX" dirty="0"/>
          </a:p>
        </p:txBody>
      </p:sp>
      <p:sp>
        <p:nvSpPr>
          <p:cNvPr id="37891" name="Text Box 3"/>
          <p:cNvSpPr txBox="1">
            <a:spLocks noChangeArrowheads="1"/>
          </p:cNvSpPr>
          <p:nvPr/>
        </p:nvSpPr>
        <p:spPr bwMode="auto">
          <a:xfrm>
            <a:off x="584200" y="1136650"/>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Referendo el 10 de abril decidirá si AMLO termina su sexenio o renuncia </a:t>
            </a:r>
            <a:endParaRPr lang="es-MX" altLang="es-MX" sz="3200" u="none" dirty="0">
              <a:latin typeface="Calibri" pitchFamily="34" charset="0"/>
              <a:ea typeface="Calibri"/>
              <a:cs typeface="Calibri"/>
            </a:endParaRPr>
          </a:p>
        </p:txBody>
      </p:sp>
      <p:sp>
        <p:nvSpPr>
          <p:cNvPr id="37892" name="Text Box 4"/>
          <p:cNvSpPr txBox="1">
            <a:spLocks noChangeArrowheads="1"/>
          </p:cNvSpPr>
          <p:nvPr/>
        </p:nvSpPr>
        <p:spPr bwMode="auto">
          <a:xfrm>
            <a:off x="588963" y="3965749"/>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dirty="0" err="1">
                <a:latin typeface="Calibri"/>
                <a:ea typeface="Calibri"/>
                <a:cs typeface="Calibri"/>
              </a:rPr>
              <a:t>Caveats</a:t>
            </a:r>
            <a:r>
              <a:rPr lang="es-MX" altLang="es-MX" sz="3200" b="1" u="none" dirty="0">
                <a:latin typeface="Calibri"/>
                <a:ea typeface="Calibri"/>
                <a:cs typeface="Calibri"/>
              </a:rPr>
              <a:t> en México</a:t>
            </a:r>
            <a:r>
              <a:rPr lang="es-MX" altLang="es-MX" sz="3200" u="none" dirty="0">
                <a:latin typeface="Calibri"/>
                <a:ea typeface="Calibri"/>
                <a:cs typeface="Calibri"/>
              </a:rPr>
              <a:t>:</a:t>
            </a:r>
            <a:endParaRPr lang="es-ES" altLang="es-MX" sz="3200" u="none" dirty="0">
              <a:latin typeface="Calibri"/>
              <a:ea typeface="Calibri"/>
              <a:cs typeface="Calibri"/>
            </a:endParaRPr>
          </a:p>
        </p:txBody>
      </p:sp>
      <p:sp>
        <p:nvSpPr>
          <p:cNvPr id="37895" name="Text Box 7"/>
          <p:cNvSpPr txBox="1">
            <a:spLocks noChangeArrowheads="1"/>
          </p:cNvSpPr>
          <p:nvPr/>
        </p:nvSpPr>
        <p:spPr bwMode="auto">
          <a:xfrm>
            <a:off x="571640" y="2242562"/>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-Progresistas EEUU adoptaron </a:t>
            </a:r>
            <a:r>
              <a:rPr lang="es-MX" altLang="es-MX" sz="3200" i="1" u="none" dirty="0" err="1">
                <a:latin typeface="Calibri"/>
                <a:ea typeface="Calibri"/>
                <a:cs typeface="Calibri"/>
              </a:rPr>
              <a:t>recall</a:t>
            </a:r>
            <a:r>
              <a:rPr lang="es-MX" altLang="es-MX" sz="3200" i="1" u="none" dirty="0">
                <a:latin typeface="Calibri"/>
                <a:ea typeface="Calibri"/>
                <a:cs typeface="Calibri"/>
              </a:rPr>
              <a:t> votes</a:t>
            </a:r>
            <a:r>
              <a:rPr lang="es-MX" altLang="es-MX" sz="3200" u="none" dirty="0">
                <a:latin typeface="Calibri"/>
                <a:ea typeface="Calibri"/>
                <a:cs typeface="Calibri"/>
              </a:rPr>
              <a:t> a principios S.XX (vs. maquinarias partidistas)</a:t>
            </a:r>
            <a:endParaRPr lang="es-MX" altLang="es-MX" sz="3200" u="none" dirty="0">
              <a:solidFill>
                <a:schemeClr val="accent2"/>
              </a:solidFill>
              <a:latin typeface="Calibri" pitchFamily="34" charset="0"/>
              <a:ea typeface="Calibri"/>
              <a:cs typeface="Calibri"/>
            </a:endParaRPr>
          </a:p>
        </p:txBody>
      </p:sp>
      <p:sp>
        <p:nvSpPr>
          <p:cNvPr id="37897" name="Text Box 9"/>
          <p:cNvSpPr txBox="1">
            <a:spLocks noChangeArrowheads="1"/>
          </p:cNvSpPr>
          <p:nvPr/>
        </p:nvSpPr>
        <p:spPr bwMode="auto">
          <a:xfrm>
            <a:off x="581025" y="3361732"/>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-Vinculante o no (participación 40%)</a:t>
            </a:r>
            <a:endParaRPr lang="es-MX" altLang="es-MX" sz="3200" u="none" dirty="0">
              <a:solidFill>
                <a:srgbClr val="663300"/>
              </a:solidFill>
              <a:latin typeface="Calibri"/>
              <a:ea typeface="Calibri"/>
              <a:cs typeface="Calibri"/>
            </a:endParaRPr>
          </a:p>
        </p:txBody>
      </p:sp>
      <p:sp>
        <p:nvSpPr>
          <p:cNvPr id="37898" name="Text Box 10"/>
          <p:cNvSpPr txBox="1">
            <a:spLocks noChangeArrowheads="1"/>
          </p:cNvSpPr>
          <p:nvPr/>
        </p:nvSpPr>
        <p:spPr bwMode="auto">
          <a:xfrm>
            <a:off x="596900" y="4541245"/>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-Iniciativa no proviene de la ciudadanía (3%) sino del propio gobierno (??)</a:t>
            </a:r>
            <a:endParaRPr lang="es-MX" sz="3200" dirty="0">
              <a:cs typeface="Times New Roman"/>
            </a:endParaRPr>
          </a:p>
        </p:txBody>
      </p:sp>
      <p:sp>
        <p:nvSpPr>
          <p:cNvPr id="37900" name="Text Box 12"/>
          <p:cNvSpPr txBox="1">
            <a:spLocks noChangeArrowheads="1"/>
          </p:cNvSpPr>
          <p:nvPr/>
        </p:nvSpPr>
        <p:spPr bwMode="auto">
          <a:xfrm>
            <a:off x="593725" y="5747657"/>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-Revocación exitosa parece inconstitucional (art. 83)</a:t>
            </a:r>
            <a:endParaRPr lang="es-ES" altLang="es-MX" sz="3200" u="none" dirty="0">
              <a:latin typeface="Calibri"/>
              <a:ea typeface="Calibri"/>
              <a:cs typeface="Calibri"/>
            </a:endParaRPr>
          </a:p>
        </p:txBody>
      </p:sp>
    </p:spTree>
    <p:extLst>
      <p:ext uri="{BB962C8B-B14F-4D97-AF65-F5344CB8AC3E}">
        <p14:creationId xmlns:p14="http://schemas.microsoft.com/office/powerpoint/2010/main" val="436860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5" grpId="0" autoUpdateAnimBg="0"/>
      <p:bldP spid="37897" grpId="0" autoUpdateAnimBg="0"/>
      <p:bldP spid="37898" grpId="0" autoUpdateAnimBg="0"/>
      <p:bldP spid="379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matrimonios</a:t>
            </a:r>
            <a:r>
              <a:rPr lang="en-US" altLang="es-MX" sz="3200" u="none" dirty="0">
                <a:solidFill>
                  <a:srgbClr val="FFCC66"/>
                </a:solidFill>
                <a:latin typeface="Calibri"/>
                <a:cs typeface="Calibri"/>
              </a:rPr>
              <a:t> gays en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700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a:t>
            </a:r>
            <a:r>
              <a:rPr lang="en-US" altLang="es-MX" sz="3200" u="none" dirty="0" err="1">
                <a:solidFill>
                  <a:srgbClr val="FFCC66"/>
                </a:solidFill>
                <a:latin typeface="Calibri"/>
                <a:cs typeface="Calibri"/>
              </a:rPr>
              <a:t>gris</a:t>
            </a:r>
            <a:r>
              <a:rPr lang="en-US" altLang="es-MX" sz="3200" u="none" dirty="0">
                <a:solidFill>
                  <a:srgbClr val="FFCC66"/>
                </a:solidFill>
                <a:latin typeface="Calibri"/>
                <a:cs typeface="Calibri"/>
              </a:rPr>
              <a:t>: </a:t>
            </a:r>
            <a:br>
              <a:rPr lang="en-US" altLang="es-MX" sz="3200" u="none" dirty="0">
                <a:latin typeface="Calibri" pitchFamily="34" charset="0"/>
              </a:rPr>
            </a:br>
            <a:r>
              <a:rPr lang="en-US" altLang="es-MX" sz="3200" u="none" dirty="0">
                <a:solidFill>
                  <a:srgbClr val="FFCC66"/>
                </a:solidFill>
                <a:latin typeface="Calibri"/>
                <a:cs typeface="Calibri"/>
              </a:rPr>
              <a:t>mal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bien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a:cs typeface="Calibri"/>
              </a:rPr>
              <a:t>136 arts. en partes dogmática y orgánica</a:t>
            </a:r>
          </a:p>
        </p:txBody>
      </p:sp>
      <p:sp>
        <p:nvSpPr>
          <p:cNvPr id="4" name="Text Box 4"/>
          <p:cNvSpPr txBox="1">
            <a:spLocks noChangeArrowheads="1"/>
          </p:cNvSpPr>
          <p:nvPr/>
        </p:nvSpPr>
        <p:spPr bwMode="auto">
          <a:xfrm>
            <a:off x="874808" y="2250011"/>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251 decretos de reforma 1921-2022</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
        <p:nvSpPr>
          <p:cNvPr id="5" name="CuadroTexto 4">
            <a:extLst>
              <a:ext uri="{FF2B5EF4-FFF2-40B4-BE49-F238E27FC236}">
                <a16:creationId xmlns:a16="http://schemas.microsoft.com/office/drawing/2014/main" id="{CAD8A4F6-74C2-4D7C-399B-052060184D07}"/>
              </a:ext>
            </a:extLst>
          </p:cNvPr>
          <p:cNvSpPr txBox="1"/>
          <p:nvPr/>
        </p:nvSpPr>
        <p:spPr>
          <a:xfrm>
            <a:off x="5304274" y="5210070"/>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2800" dirty="0">
                <a:latin typeface="Calibri"/>
                <a:cs typeface="Times New Roman"/>
                <a:hlinkClick r:id="rId2"/>
              </a:rPr>
              <a:t>Biblioteca IIJ</a:t>
            </a:r>
            <a:endParaRPr lang="es-MX" sz="2800">
              <a:latin typeface="Calibri"/>
              <a:cs typeface="Times New Roman"/>
            </a:endParaRP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latin typeface="Times New Roman"/>
                <a:cs typeface="Times New Roman"/>
              </a:rPr>
              <a:t>55 × 1 = 55    California</a:t>
            </a:r>
            <a:endParaRPr lang="es-MX" sz="1800">
              <a:latin typeface="Times New Roman"/>
              <a:cs typeface="Times New Roman"/>
            </a:endParaRPr>
          </a:p>
          <a:p>
            <a:pPr algn="l"/>
            <a:r>
              <a:rPr lang="es-MX" sz="1800" u="none" dirty="0">
                <a:latin typeface="Times New Roman"/>
                <a:cs typeface="Times New Roman"/>
              </a:rPr>
              <a:t>38 × 1 = 38    Texas</a:t>
            </a:r>
            <a:endParaRPr lang="es-MX" sz="1800">
              <a:latin typeface="Times New Roman"/>
              <a:cs typeface="Times New Roman"/>
            </a:endParaRPr>
          </a:p>
          <a:p>
            <a:pPr algn="l"/>
            <a:r>
              <a:rPr lang="es-MX" sz="1800" u="none" dirty="0">
                <a:latin typeface="Times New Roman"/>
                <a:cs typeface="Times New Roman"/>
              </a:rPr>
              <a:t>29 × 2 = 58    Florida, New York</a:t>
            </a:r>
            <a:endParaRPr lang="es-MX" sz="1800">
              <a:latin typeface="Times New Roman"/>
              <a:cs typeface="Times New Roman"/>
            </a:endParaRPr>
          </a:p>
          <a:p>
            <a:pPr algn="l"/>
            <a:r>
              <a:rPr lang="es-MX" sz="1800" u="none" dirty="0">
                <a:latin typeface="Times New Roman"/>
                <a:cs typeface="Times New Roman"/>
              </a:rPr>
              <a:t>20 × 2 = 40    Illinois, Pennsylvania</a:t>
            </a:r>
            <a:endParaRPr lang="es-MX" sz="1800">
              <a:latin typeface="Times New Roman"/>
              <a:cs typeface="Times New Roman"/>
            </a:endParaRPr>
          </a:p>
          <a:p>
            <a:pPr algn="l"/>
            <a:r>
              <a:rPr lang="es-MX" sz="1800" u="none" dirty="0">
                <a:latin typeface="Times New Roman"/>
                <a:cs typeface="Times New Roman"/>
              </a:rPr>
              <a:t>18 × 1 = 18    Ohio</a:t>
            </a:r>
            <a:endParaRPr lang="es-MX" sz="1800">
              <a:latin typeface="Times New Roman"/>
              <a:cs typeface="Times New Roman"/>
            </a:endParaRPr>
          </a:p>
          <a:p>
            <a:pPr algn="l"/>
            <a:r>
              <a:rPr lang="es-MX" sz="1800" u="none" dirty="0">
                <a:latin typeface="Times New Roman"/>
                <a:cs typeface="Times New Roman"/>
              </a:rPr>
              <a:t>16 × 2 = 32    Georgia, Michigan</a:t>
            </a:r>
            <a:endParaRPr lang="es-MX" sz="1800">
              <a:latin typeface="Times New Roman"/>
              <a:cs typeface="Times New Roman"/>
            </a:endParaRPr>
          </a:p>
          <a:p>
            <a:pPr algn="l"/>
            <a:r>
              <a:rPr lang="es-MX" sz="1800" u="none" dirty="0">
                <a:latin typeface="Times New Roman"/>
                <a:cs typeface="Times New Roman"/>
              </a:rPr>
              <a:t>15 × 1 = 15    North Carolina</a:t>
            </a:r>
            <a:endParaRPr lang="es-MX" sz="1800">
              <a:latin typeface="Times New Roman"/>
              <a:cs typeface="Times New Roman"/>
            </a:endParaRPr>
          </a:p>
          <a:p>
            <a:pPr algn="l"/>
            <a:r>
              <a:rPr lang="es-MX" sz="1800" u="none" dirty="0">
                <a:latin typeface="Times New Roman"/>
                <a:cs typeface="Times New Roman"/>
              </a:rPr>
              <a:t>14 × 1 = 14    New Jersey</a:t>
            </a:r>
            <a:endParaRPr lang="es-MX" sz="1800">
              <a:latin typeface="Times New Roman"/>
              <a:cs typeface="Times New Roman"/>
            </a:endParaRPr>
          </a:p>
          <a:p>
            <a:pPr algn="l"/>
            <a:r>
              <a:rPr lang="es-MX" sz="1800" u="none" dirty="0">
                <a:latin typeface="Times New Roman"/>
                <a:cs typeface="Times New Roman"/>
              </a:rPr>
              <a:t>13 × 1 = 13    Virginia</a:t>
            </a:r>
            <a:endParaRPr lang="es-MX" sz="1800">
              <a:latin typeface="Times New Roman"/>
              <a:cs typeface="Times New Roman"/>
            </a:endParaRPr>
          </a:p>
          <a:p>
            <a:pPr algn="l"/>
            <a:r>
              <a:rPr lang="es-MX" sz="1800" u="none" dirty="0">
                <a:latin typeface="Times New Roman"/>
                <a:cs typeface="Times New Roman"/>
              </a:rPr>
              <a:t>12 × 1 = 12    Washington</a:t>
            </a:r>
            <a:endParaRPr lang="es-MX" sz="1800">
              <a:latin typeface="Times New Roman"/>
              <a:cs typeface="Times New Roman"/>
            </a:endParaRPr>
          </a:p>
          <a:p>
            <a:pPr algn="l"/>
            <a:r>
              <a:rPr lang="es-MX" sz="1800" u="none" dirty="0">
                <a:latin typeface="Times New Roman"/>
                <a:cs typeface="Times New Roman"/>
              </a:rPr>
              <a:t>11 × 4 = 44    Arizona, Indiana, Massachusetts, Tennessee</a:t>
            </a:r>
            <a:endParaRPr lang="es-MX" sz="1800">
              <a:latin typeface="Times New Roman"/>
              <a:cs typeface="Times New Roman"/>
            </a:endParaRPr>
          </a:p>
          <a:p>
            <a:pPr algn="l"/>
            <a:r>
              <a:rPr lang="es-MX" sz="1800" u="none" dirty="0">
                <a:latin typeface="Times New Roman"/>
                <a:cs typeface="Times New Roman"/>
              </a:rPr>
              <a:t>10 × 4 = 40    Maryland, Minnesota, Missouri, Wisconsin</a:t>
            </a:r>
            <a:endParaRPr lang="es-MX" sz="1800">
              <a:latin typeface="Times New Roman"/>
              <a:cs typeface="Times New Roman"/>
            </a:endParaRPr>
          </a:p>
          <a:p>
            <a:pPr algn="l"/>
            <a:r>
              <a:rPr lang="es-MX" sz="1800" u="none" dirty="0">
                <a:latin typeface="Times New Roman"/>
                <a:cs typeface="Times New Roman"/>
              </a:rPr>
              <a:t>  9 × 3 = 27    Alabama, Colorado, South Carolina</a:t>
            </a:r>
            <a:endParaRPr lang="es-MX" sz="1800" dirty="0">
              <a:latin typeface="Times New Roman"/>
              <a:cs typeface="Times New Roman"/>
            </a:endParaRPr>
          </a:p>
          <a:p>
            <a:pPr algn="l"/>
            <a:r>
              <a:rPr lang="es-MX" sz="1800" u="none" dirty="0">
                <a:latin typeface="Times New Roman"/>
                <a:cs typeface="Times New Roman"/>
              </a:rPr>
              <a:t>  8 × 2 = 16    Kentucky, </a:t>
            </a:r>
            <a:r>
              <a:rPr lang="es-MX" sz="1800" u="none" dirty="0" err="1">
                <a:latin typeface="Times New Roman"/>
                <a:cs typeface="Times New Roman"/>
              </a:rPr>
              <a:t>Louisiana</a:t>
            </a:r>
            <a:endParaRPr lang="es-MX" sz="1800">
              <a:latin typeface="Times New Roman"/>
              <a:cs typeface="Times New Roman"/>
            </a:endParaRPr>
          </a:p>
          <a:p>
            <a:pPr algn="l"/>
            <a:r>
              <a:rPr lang="es-MX" sz="1800" u="none" dirty="0">
                <a:latin typeface="Times New Roman"/>
                <a:cs typeface="Times New Roman"/>
              </a:rPr>
              <a:t>  7 × 3 = 21    Connecticut, Oklahoma, </a:t>
            </a:r>
            <a:r>
              <a:rPr lang="es-MX" sz="1800" u="none" dirty="0" err="1">
                <a:latin typeface="Times New Roman"/>
                <a:cs typeface="Times New Roman"/>
              </a:rPr>
              <a:t>Oregon</a:t>
            </a:r>
            <a:endParaRPr lang="es-MX" sz="1800">
              <a:latin typeface="Times New Roman"/>
              <a:cs typeface="Times New Roman"/>
            </a:endParaRPr>
          </a:p>
          <a:p>
            <a:pPr algn="l"/>
            <a:r>
              <a:rPr lang="es-MX" sz="1800" u="none" dirty="0">
                <a:latin typeface="Times New Roman"/>
                <a:cs typeface="Times New Roman"/>
              </a:rPr>
              <a:t>  6 × 6 = 36    Arkansas, Iowa, Kansas, Mississippi, Nevada, Utah</a:t>
            </a:r>
            <a:endParaRPr lang="es-MX" sz="1800" dirty="0">
              <a:latin typeface="Times New Roman"/>
              <a:cs typeface="Times New Roman"/>
            </a:endParaRPr>
          </a:p>
          <a:p>
            <a:pPr algn="l"/>
            <a:r>
              <a:rPr lang="es-MX" sz="1800" u="none" dirty="0">
                <a:latin typeface="Times New Roman"/>
                <a:cs typeface="Times New Roman"/>
              </a:rPr>
              <a:t>  5 × 3 = 15    Nebraska*, New </a:t>
            </a:r>
            <a:r>
              <a:rPr lang="es-MX" sz="1800" u="none" dirty="0" err="1">
                <a:latin typeface="Times New Roman"/>
                <a:cs typeface="Times New Roman"/>
              </a:rPr>
              <a:t>Mexico</a:t>
            </a:r>
            <a:r>
              <a:rPr lang="es-MX" sz="1800" u="none" dirty="0">
                <a:latin typeface="Times New Roman"/>
                <a:cs typeface="Times New Roman"/>
              </a:rPr>
              <a:t>, West Virginia</a:t>
            </a:r>
            <a:endParaRPr lang="es-MX" sz="1800">
              <a:latin typeface="Times New Roman"/>
              <a:cs typeface="Times New Roman"/>
            </a:endParaRPr>
          </a:p>
          <a:p>
            <a:pPr algn="l"/>
            <a:r>
              <a:rPr lang="es-MX" sz="1800" u="none" dirty="0">
                <a:latin typeface="Times New Roman"/>
                <a:cs typeface="Times New Roman"/>
              </a:rPr>
              <a:t>  4 × 5 = 20    </a:t>
            </a:r>
            <a:r>
              <a:rPr lang="es-MX" sz="1800" u="none" dirty="0" err="1">
                <a:latin typeface="Times New Roman"/>
                <a:cs typeface="Times New Roman"/>
              </a:rPr>
              <a:t>Hawaii</a:t>
            </a:r>
            <a:r>
              <a:rPr lang="es-MX" sz="1800" u="none" dirty="0">
                <a:latin typeface="Times New Roman"/>
                <a:cs typeface="Times New Roman"/>
              </a:rPr>
              <a:t>, Idaho, Maine*, New Hampshire, Rhode Island</a:t>
            </a:r>
            <a:endParaRPr lang="es-MX" sz="1800">
              <a:latin typeface="Times New Roman"/>
              <a:cs typeface="Times New Roman"/>
            </a:endParaRPr>
          </a:p>
          <a:p>
            <a:pPr algn="l"/>
            <a:r>
              <a:rPr lang="es-MX" sz="1800" u="none" dirty="0">
                <a:latin typeface="Times New Roman"/>
                <a:cs typeface="Times New Roman"/>
              </a:rPr>
              <a:t>  3 × 8 = 24    Alaska, Delaware, DC, Montana, N. Dakota, S. Dakota, Vermont, Wyoming</a:t>
            </a:r>
            <a:endParaRPr lang="es-MX" sz="1800">
              <a:latin typeface="Times New Roman"/>
              <a:cs typeface="Times New Roman"/>
            </a:endParaRPr>
          </a:p>
          <a:p>
            <a:pPr algn="l"/>
            <a:endParaRPr lang="es-MX" sz="1800" dirty="0">
              <a:cs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F08BB4F-CA06-4AE9-B4C2-089EFA1E15EE}"/>
              </a:ext>
            </a:extLst>
          </p:cNvPr>
          <p:cNvPicPr>
            <a:picLocks noChangeAspect="1"/>
          </p:cNvPicPr>
          <p:nvPr/>
        </p:nvPicPr>
        <p:blipFill>
          <a:blip r:embed="rId2"/>
          <a:stretch>
            <a:fillRect/>
          </a:stretch>
        </p:blipFill>
        <p:spPr>
          <a:xfrm>
            <a:off x="2598713" y="82967"/>
            <a:ext cx="4017184" cy="6515541"/>
          </a:xfrm>
          <a:prstGeom prst="rect">
            <a:avLst/>
          </a:prstGeom>
        </p:spPr>
      </p:pic>
    </p:spTree>
    <p:extLst>
      <p:ext uri="{BB962C8B-B14F-4D97-AF65-F5344CB8AC3E}">
        <p14:creationId xmlns:p14="http://schemas.microsoft.com/office/powerpoint/2010/main" val="1098104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9FE89A3-75F1-4521-8AF5-61C409A2EF85}"/>
              </a:ext>
            </a:extLst>
          </p:cNvPr>
          <p:cNvPicPr>
            <a:picLocks noChangeAspect="1"/>
          </p:cNvPicPr>
          <p:nvPr/>
        </p:nvPicPr>
        <p:blipFill>
          <a:blip r:embed="rId2"/>
          <a:stretch>
            <a:fillRect/>
          </a:stretch>
        </p:blipFill>
        <p:spPr>
          <a:xfrm>
            <a:off x="49428" y="1417011"/>
            <a:ext cx="9053971" cy="4059282"/>
          </a:xfrm>
          <a:prstGeom prst="rect">
            <a:avLst/>
          </a:prstGeom>
        </p:spPr>
      </p:pic>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spTree>
    <p:extLst>
      <p:ext uri="{BB962C8B-B14F-4D97-AF65-F5344CB8AC3E}">
        <p14:creationId xmlns:p14="http://schemas.microsoft.com/office/powerpoint/2010/main" val="3685882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5518F505-E5D8-4F08-A5D8-E24F65449A1C}"/>
              </a:ext>
            </a:extLst>
          </p:cNvPr>
          <p:cNvPicPr>
            <a:picLocks noChangeAspect="1"/>
          </p:cNvPicPr>
          <p:nvPr/>
        </p:nvPicPr>
        <p:blipFill>
          <a:blip r:embed="rId2"/>
          <a:stretch>
            <a:fillRect/>
          </a:stretch>
        </p:blipFill>
        <p:spPr>
          <a:xfrm>
            <a:off x="155343" y="908416"/>
            <a:ext cx="8921577" cy="5094125"/>
          </a:xfrm>
          <a:prstGeom prst="rect">
            <a:avLst/>
          </a:prstGeom>
        </p:spPr>
      </p:pic>
    </p:spTree>
    <p:extLst>
      <p:ext uri="{BB962C8B-B14F-4D97-AF65-F5344CB8AC3E}">
        <p14:creationId xmlns:p14="http://schemas.microsoft.com/office/powerpoint/2010/main" val="102951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Tiene 14,000 </a:t>
            </a:r>
            <a:r>
              <a:rPr lang="en-US" altLang="es-MX" sz="3200" u="none" err="1">
                <a:latin typeface="Calibri"/>
                <a:cs typeface="Calibri"/>
              </a:rPr>
              <a:t>empleados</a:t>
            </a:r>
            <a:r>
              <a:rPr lang="en-US" altLang="es-MX" sz="3200" u="none" dirty="0">
                <a:latin typeface="Calibri"/>
                <a:cs typeface="Calibri"/>
              </a:rPr>
              <a:t> que </a:t>
            </a:r>
            <a:r>
              <a:rPr lang="en-US" altLang="es-MX" sz="3200" u="none" err="1">
                <a:latin typeface="Calibri"/>
                <a:cs typeface="Calibri"/>
              </a:rPr>
              <a:t>trabajan</a:t>
            </a:r>
            <a:r>
              <a:rPr lang="en-US" altLang="es-MX" sz="3200" u="none" dirty="0">
                <a:latin typeface="Calibri"/>
                <a:cs typeface="Calibri"/>
              </a:rPr>
              <a:t> para los 535 </a:t>
            </a:r>
            <a:r>
              <a:rPr lang="en-US" altLang="es-MX" sz="3200" u="none">
                <a:latin typeface="Calibri"/>
                <a:cs typeface="Calibri"/>
              </a:rPr>
              <a:t>integrantes </a:t>
            </a:r>
            <a:r>
              <a:rPr lang="en-US" altLang="es-MX" sz="3200" u="none" err="1">
                <a:latin typeface="Calibri"/>
                <a:cs typeface="Calibri"/>
              </a:rPr>
              <a:t>electos</a:t>
            </a:r>
            <a:r>
              <a:rPr lang="en-US" altLang="es-MX" sz="3200" u="none">
                <a:latin typeface="Calibri"/>
                <a:cs typeface="Calibri"/>
              </a:rPr>
              <a:t> </a:t>
            </a:r>
            <a:r>
              <a:rPr lang="en-US" altLang="es-MX" sz="3200" u="none" err="1">
                <a:latin typeface="Calibri"/>
                <a:cs typeface="Calibri"/>
              </a:rPr>
              <a:t>popularmente</a:t>
            </a:r>
            <a:endParaRPr lang="en-US" altLang="es-MX" sz="3200" u="none">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Crear y levantar impuestos, derechos, aranceles</a:t>
            </a: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Una constitución</a:t>
            </a:r>
            <a:endParaRPr lang="es-ES" altLang="es-MX" sz="3200" u="none" dirty="0">
              <a:solidFill>
                <a:schemeClr val="tx2"/>
              </a:solidFill>
              <a:latin typeface="Calibri"/>
              <a:cs typeface="Calibri"/>
            </a:endParaRPr>
          </a:p>
        </p:txBody>
      </p:sp>
      <p:sp>
        <p:nvSpPr>
          <p:cNvPr id="3075" name="Text Box 4"/>
          <p:cNvSpPr txBox="1">
            <a:spLocks noChangeArrowheads="1"/>
          </p:cNvSpPr>
          <p:nvPr/>
        </p:nvSpPr>
        <p:spPr bwMode="auto">
          <a:xfrm>
            <a:off x="873195" y="1761462"/>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Es un contrato (</a:t>
            </a:r>
            <a:r>
              <a:rPr lang="es-MX" altLang="es-MX" sz="3200" u="none" dirty="0" err="1">
                <a:latin typeface="Calibri"/>
                <a:cs typeface="Calibri"/>
              </a:rPr>
              <a:t>McNollgast</a:t>
            </a:r>
            <a:r>
              <a:rPr lang="es-MX" altLang="es-MX" sz="3200" u="none" dirty="0">
                <a:latin typeface="Calibri"/>
                <a:cs typeface="Calibri"/>
              </a:rPr>
              <a: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Paradójico que, con tantas ventajas, </a:t>
            </a:r>
            <a:r>
              <a:rPr lang="en-US" altLang="es-MX" sz="3200" i="1" u="none">
                <a:latin typeface="Calibri" pitchFamily="34" charset="0"/>
              </a:rPr>
              <a:t>incumbents</a:t>
            </a:r>
            <a:r>
              <a:rPr lang="en-US" altLang="es-MX" sz="3200" u="none">
                <a:latin typeface="Calibri" pitchFamily="34" charset="0"/>
              </a:rPr>
              <a:t> estén tan obsecionados con las consecuencias electorales de todo lo que hacen y dicen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“running scared”</a:t>
            </a:r>
            <a:r>
              <a:rPr lang="en-US" altLang="es-MX" sz="3200" u="none">
                <a:latin typeface="Calibri" pitchFamily="34" charset="0"/>
              </a:rPr>
              <a:t>.   ¿Por qué? </a:t>
            </a:r>
          </a:p>
        </p:txBody>
      </p:sp>
      <p:sp>
        <p:nvSpPr>
          <p:cNvPr id="107524" name="Text Box 4"/>
          <p:cNvSpPr txBox="1">
            <a:spLocks noChangeArrowheads="1"/>
          </p:cNvSpPr>
          <p:nvPr/>
        </p:nvSpPr>
        <p:spPr bwMode="auto">
          <a:xfrm>
            <a:off x="381000" y="3597275"/>
            <a:ext cx="83883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Respuesta (Jacobson):   </a:t>
            </a:r>
            <a:br>
              <a:rPr lang="en-US" altLang="es-MX" sz="3200" u="none">
                <a:latin typeface="Calibri" pitchFamily="34" charset="0"/>
              </a:rPr>
            </a:br>
            <a:r>
              <a:rPr lang="en-US" altLang="es-MX" sz="3200" u="none">
                <a:latin typeface="Calibri" pitchFamily="34" charset="0"/>
              </a:rPr>
              <a:t>desalineación </a:t>
            </a:r>
            <a:r>
              <a:rPr lang="en-US" altLang="es-MX" sz="3200" u="none">
                <a:latin typeface="Calibri" pitchFamily="34" charset="0"/>
                <a:sym typeface="Wingdings" pitchFamily="2" charset="2"/>
              </a:rPr>
              <a:t> más</a:t>
            </a:r>
            <a:r>
              <a:rPr lang="en-US" altLang="es-MX" sz="3200" u="none">
                <a:latin typeface="Calibri" pitchFamily="34" charset="0"/>
              </a:rPr>
              <a:t> </a:t>
            </a:r>
            <a:r>
              <a:rPr lang="en-US" altLang="es-MX" sz="3200" b="1" u="none">
                <a:latin typeface="Calibri" pitchFamily="34" charset="0"/>
              </a:rPr>
              <a:t>volatilidad</a:t>
            </a:r>
            <a:r>
              <a:rPr lang="en-US" altLang="es-MX" sz="3200" u="none">
                <a:latin typeface="Calibri" pitchFamily="34" charset="0"/>
              </a:rPr>
              <a:t> </a:t>
            </a:r>
            <a:r>
              <a:rPr lang="en-US" altLang="es-MX" sz="3200" b="1" u="none">
                <a:latin typeface="Calibri" pitchFamily="34" charset="0"/>
              </a:rPr>
              <a:t>electoral</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Sin ancla partidista, es más fácil que el candidato atraiga más votantes, </a:t>
            </a:r>
            <a:r>
              <a:rPr lang="en-US" altLang="es-MX" sz="3200" b="1" u="none">
                <a:latin typeface="Calibri" pitchFamily="34" charset="0"/>
              </a:rPr>
              <a:t>pero también es más fácil perderlos</a:t>
            </a:r>
            <a:endParaRPr lang="en-U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a:cs typeface="Calibri"/>
              </a:rPr>
              <a:t>Convencidos de que </a:t>
            </a:r>
            <a:r>
              <a:rPr lang="es-MX" altLang="es-MX" sz="3200" i="1" u="none"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err="1">
                <a:solidFill>
                  <a:schemeClr val="tx2"/>
                </a:solidFill>
                <a:latin typeface="Calibri"/>
                <a:cs typeface="Calibri"/>
              </a:rPr>
              <a:t>advantage</a:t>
            </a:r>
            <a:r>
              <a:rPr lang="en-US" altLang="es-MX" sz="3200" u="none" dirty="0">
                <a:latin typeface="Calibri"/>
                <a:cs typeface="Calibri"/>
              </a:rPr>
              <a:t> es </a:t>
            </a:r>
            <a:r>
              <a:rPr lang="en-US" altLang="es-MX" sz="3200" u="none">
                <a:latin typeface="Calibri"/>
                <a:cs typeface="Calibri"/>
              </a:rPr>
              <a:t>real, muchos pujan por </a:t>
            </a:r>
            <a:r>
              <a:rPr lang="en-US" altLang="es-MX" sz="3200" u="none" err="1">
                <a:latin typeface="Calibri"/>
                <a:cs typeface="Calibri"/>
              </a:rPr>
              <a:t>adoptar</a:t>
            </a:r>
            <a:r>
              <a:rPr lang="en-US" altLang="es-MX" sz="3200" u="none" dirty="0">
                <a:latin typeface="Calibri"/>
                <a:cs typeface="Calibri"/>
              </a:rPr>
              <a:t> </a:t>
            </a:r>
            <a:r>
              <a:rPr lang="en-US" altLang="es-MX" sz="3200" u="none" err="1">
                <a:latin typeface="Calibri"/>
                <a:cs typeface="Calibri"/>
              </a:rPr>
              <a:t>cláusulas</a:t>
            </a:r>
            <a:r>
              <a:rPr lang="en-US" altLang="es-MX" sz="3200" u="none">
                <a:latin typeface="Calibri"/>
                <a:cs typeface="Calibri"/>
              </a:rPr>
              <a:t> de no </a:t>
            </a:r>
            <a:r>
              <a:rPr lang="en-US" altLang="es-MX" sz="3200" u="none"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2374B24-B9D0-4E23-ACC1-E6B1EC731E28}"/>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Complica la rendición de cuentas</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B828BA61-E0A0-4E67-BC10-0FDA96C1E47E}"/>
              </a:ext>
            </a:extLst>
          </p:cNvPr>
          <p:cNvPicPr>
            <a:picLocks noChangeAspect="1"/>
          </p:cNvPicPr>
          <p:nvPr/>
        </p:nvPicPr>
        <p:blipFill>
          <a:blip r:embed="rId2"/>
          <a:stretch>
            <a:fillRect/>
          </a:stretch>
        </p:blipFill>
        <p:spPr>
          <a:xfrm>
            <a:off x="667265" y="2067453"/>
            <a:ext cx="7606466" cy="2670136"/>
          </a:xfrm>
          <a:prstGeom prst="rect">
            <a:avLst/>
          </a:prstGeom>
        </p:spPr>
      </p:pic>
    </p:spTree>
    <p:extLst>
      <p:ext uri="{BB962C8B-B14F-4D97-AF65-F5344CB8AC3E}">
        <p14:creationId xmlns:p14="http://schemas.microsoft.com/office/powerpoint/2010/main" val="159857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tuviera seguridad de que el gobernante futuro decidirá </a:t>
            </a:r>
            <a:r>
              <a:rPr lang="es-MX" altLang="es-MX" sz="3200" b="1" u="none">
                <a:solidFill>
                  <a:srgbClr val="009900"/>
                </a:solidFill>
                <a:latin typeface="Calibri" pitchFamily="34" charset="0"/>
              </a:rPr>
              <a:t>a su gusto</a:t>
            </a:r>
            <a:r>
              <a:rPr lang="es-MX" altLang="es-MX" sz="3200" u="none">
                <a:latin typeface="Calibri" pitchFamily="34" charset="0"/>
              </a:rPr>
              <a:t>, querrá darle todos los recursos del gobierno</a:t>
            </a:r>
            <a:endParaRPr lang="es-ES" altLang="es-MX" sz="3200" u="none">
              <a:latin typeface="Calibri" pitchFamily="34" charset="0"/>
            </a:endParaRPr>
          </a:p>
        </p:txBody>
      </p:sp>
      <p:sp>
        <p:nvSpPr>
          <p:cNvPr id="25604" name="Text Box 4"/>
          <p:cNvSpPr txBox="1">
            <a:spLocks noChangeArrowheads="1"/>
          </p:cNvSpPr>
          <p:nvPr/>
        </p:nvSpPr>
        <p:spPr bwMode="auto">
          <a:xfrm>
            <a:off x="533400" y="5668963"/>
            <a:ext cx="7945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está incierto, ¿qué hacer?</a:t>
            </a:r>
            <a:endParaRPr lang="es-ES" altLang="es-MX" sz="3200" u="none">
              <a:latin typeface="Calibri" pitchFamily="34" charset="0"/>
            </a:endParaRPr>
          </a:p>
        </p:txBody>
      </p:sp>
      <p:sp>
        <p:nvSpPr>
          <p:cNvPr id="25605" name="Text Box 5"/>
          <p:cNvSpPr txBox="1">
            <a:spLocks noChangeArrowheads="1"/>
          </p:cNvSpPr>
          <p:nvPr/>
        </p:nvSpPr>
        <p:spPr bwMode="auto">
          <a:xfrm>
            <a:off x="498475" y="4008438"/>
            <a:ext cx="79597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estuviera seguro de que </a:t>
            </a:r>
            <a:r>
              <a:rPr lang="es-MX" altLang="es-MX" sz="3200" b="1" u="none">
                <a:solidFill>
                  <a:srgbClr val="CC0000"/>
                </a:solidFill>
                <a:latin typeface="Calibri" pitchFamily="34" charset="0"/>
              </a:rPr>
              <a:t>no</a:t>
            </a:r>
            <a:r>
              <a:rPr lang="es-MX" altLang="es-MX" sz="3200" u="none">
                <a:latin typeface="Calibri" pitchFamily="34" charset="0"/>
              </a:rPr>
              <a:t> decidirá a su gusto, querrá </a:t>
            </a:r>
            <a:r>
              <a:rPr lang="es-MX" altLang="es-MX" sz="3200" i="1" u="none">
                <a:latin typeface="Calibri" pitchFamily="34" charset="0"/>
              </a:rPr>
              <a:t>restarle</a:t>
            </a:r>
            <a:r>
              <a:rPr lang="es-MX" altLang="es-MX" sz="3200" u="none">
                <a:latin typeface="Calibri" pitchFamily="34" charset="0"/>
              </a:rPr>
              <a:t> recursos e imponer procedimientos engorrosos</a:t>
            </a:r>
            <a:endParaRPr lang="es-ES" altLang="es-MX" sz="3200" u="none">
              <a:latin typeface="Calibri" pitchFamily="34" charset="0"/>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0771F7A-C07E-4643-9F8F-7233C410B9A6}"/>
              </a:ext>
            </a:extLst>
          </p:cNvPr>
          <p:cNvPicPr>
            <a:picLocks noChangeAspect="1"/>
          </p:cNvPicPr>
          <p:nvPr/>
        </p:nvPicPr>
        <p:blipFill>
          <a:blip r:embed="rId2"/>
          <a:stretch>
            <a:fillRect/>
          </a:stretch>
        </p:blipFill>
        <p:spPr>
          <a:xfrm>
            <a:off x="75906" y="611891"/>
            <a:ext cx="8956883" cy="5625392"/>
          </a:xfrm>
          <a:prstGeom prst="rect">
            <a:avLst/>
          </a:prstGeom>
        </p:spPr>
      </p:pic>
    </p:spTree>
    <p:extLst>
      <p:ext uri="{BB962C8B-B14F-4D97-AF65-F5344CB8AC3E}">
        <p14:creationId xmlns:p14="http://schemas.microsoft.com/office/powerpoint/2010/main" val="2241238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534FDC21-25B2-4B30-B409-615FC17D6A66}"/>
              </a:ext>
            </a:extLst>
          </p:cNvPr>
          <p:cNvPicPr>
            <a:picLocks noChangeAspect="1"/>
          </p:cNvPicPr>
          <p:nvPr/>
        </p:nvPicPr>
        <p:blipFill>
          <a:blip r:embed="rId2"/>
          <a:stretch>
            <a:fillRect/>
          </a:stretch>
        </p:blipFill>
        <p:spPr>
          <a:xfrm>
            <a:off x="123646" y="1191450"/>
            <a:ext cx="8968595" cy="5323364"/>
          </a:xfrm>
          <a:prstGeom prst="rect">
            <a:avLst/>
          </a:prstGeom>
        </p:spPr>
      </p:pic>
      <p:sp>
        <p:nvSpPr>
          <p:cNvPr id="4" name="Text Box 5">
            <a:extLst>
              <a:ext uri="{FF2B5EF4-FFF2-40B4-BE49-F238E27FC236}">
                <a16:creationId xmlns:a16="http://schemas.microsoft.com/office/drawing/2014/main" id="{5D851F53-3547-4AFD-BA26-4013C1A6FD3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Horizontes de los alcaldes</a:t>
            </a:r>
            <a:endParaRPr lang="es-ES" altLang="es-MX" sz="3200" u="none" dirty="0">
              <a:solidFill>
                <a:schemeClr val="tx2"/>
              </a:solidFill>
              <a:latin typeface="Calibri" pitchFamily="34" charset="0"/>
            </a:endParaRPr>
          </a:p>
        </p:txBody>
      </p:sp>
    </p:spTree>
    <p:extLst>
      <p:ext uri="{BB962C8B-B14F-4D97-AF65-F5344CB8AC3E}">
        <p14:creationId xmlns:p14="http://schemas.microsoft.com/office/powerpoint/2010/main" val="970896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pic>
        <p:nvPicPr>
          <p:cNvPr id="10" name="Imagen 10">
            <a:extLst>
              <a:ext uri="{FF2B5EF4-FFF2-40B4-BE49-F238E27FC236}">
                <a16:creationId xmlns:a16="http://schemas.microsoft.com/office/drawing/2014/main" id="{D61F295D-21F2-4230-A8A7-A3CDE9B2F0E8}"/>
              </a:ext>
            </a:extLst>
          </p:cNvPr>
          <p:cNvPicPr>
            <a:picLocks noChangeAspect="1"/>
          </p:cNvPicPr>
          <p:nvPr/>
        </p:nvPicPr>
        <p:blipFill>
          <a:blip r:embed="rId2"/>
          <a:stretch>
            <a:fillRect/>
          </a:stretch>
        </p:blipFill>
        <p:spPr>
          <a:xfrm>
            <a:off x="1470455" y="2044175"/>
            <a:ext cx="6017739" cy="4137718"/>
          </a:xfrm>
          <a:prstGeom prst="rect">
            <a:avLst/>
          </a:prstGeom>
        </p:spPr>
      </p:pic>
    </p:spTree>
    <p:extLst>
      <p:ext uri="{BB962C8B-B14F-4D97-AF65-F5344CB8AC3E}">
        <p14:creationId xmlns:p14="http://schemas.microsoft.com/office/powerpoint/2010/main" val="677143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a:t>
            </a:r>
            <a:r>
              <a:rPr lang="en-US" altLang="es-MX" sz="3200" u="none" dirty="0" err="1">
                <a:latin typeface="Calibri"/>
                <a:cs typeface="Calibri"/>
              </a:rPr>
              <a:t>pesimistas</a:t>
            </a:r>
            <a:r>
              <a:rPr lang="en-US" altLang="es-MX" sz="3200" u="none" dirty="0">
                <a:latin typeface="Calibri"/>
                <a:cs typeface="Calibri"/>
              </a:rPr>
              <a:t>: </a:t>
            </a: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a:extLst>
              <a:ext uri="{FF2B5EF4-FFF2-40B4-BE49-F238E27FC236}">
                <a16:creationId xmlns:a16="http://schemas.microsoft.com/office/drawing/2014/main" id="{4EC4937C-CFFF-44B0-A7BA-9EF0AFF9E450}"/>
              </a:ext>
            </a:extLst>
          </p:cNvPr>
          <p:cNvPicPr>
            <a:picLocks noChangeAspect="1"/>
          </p:cNvPicPr>
          <p:nvPr/>
        </p:nvPicPr>
        <p:blipFill>
          <a:blip r:embed="rId2"/>
          <a:stretch>
            <a:fillRect/>
          </a:stretch>
        </p:blipFill>
        <p:spPr>
          <a:xfrm>
            <a:off x="1311582" y="2608653"/>
            <a:ext cx="6573794" cy="3917867"/>
          </a:xfrm>
          <a:prstGeom prst="rect">
            <a:avLst/>
          </a:prstGeom>
        </p:spPr>
      </p:pic>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Elecciones</a:t>
            </a:r>
            <a:r>
              <a:rPr lang="en-US" altLang="es-MX" sz="3200" u="none" dirty="0">
                <a:latin typeface="Calibri"/>
                <a:cs typeface="Calibri"/>
              </a:rPr>
              <a:t> </a:t>
            </a:r>
            <a:r>
              <a:rPr lang="en-US" altLang="es-MX" sz="3200" u="none" dirty="0" err="1">
                <a:latin typeface="Calibri"/>
                <a:cs typeface="Calibri"/>
              </a:rPr>
              <a:t>municipales</a:t>
            </a:r>
            <a:r>
              <a:rPr lang="en-US" altLang="es-MX" sz="3200" u="none" dirty="0">
                <a:latin typeface="Calibri"/>
                <a:cs typeface="Calibri"/>
              </a:rPr>
              <a:t> de 2018 </a:t>
            </a:r>
            <a:r>
              <a:rPr lang="en-US" altLang="es-MX" sz="3200" u="none" dirty="0" err="1">
                <a:latin typeface="Calibri"/>
                <a:cs typeface="Calibri"/>
              </a:rPr>
              <a:t>concurrieron</a:t>
            </a:r>
            <a:r>
              <a:rPr lang="en-US" altLang="es-MX" sz="3200" u="none" dirty="0">
                <a:latin typeface="Calibri"/>
                <a:cs typeface="Calibri"/>
              </a:rPr>
              <a:t> con la </a:t>
            </a:r>
            <a:r>
              <a:rPr lang="en-US" altLang="es-MX" sz="3200" u="none" dirty="0" err="1">
                <a:latin typeface="Calibri"/>
                <a:cs typeface="Calibri"/>
              </a:rPr>
              <a:t>presidencial</a:t>
            </a:r>
            <a:r>
              <a:rPr lang="en-US" altLang="es-MX" sz="3200" u="none" dirty="0">
                <a:latin typeface="Calibri"/>
                <a:cs typeface="Calibri"/>
              </a:rPr>
              <a:t> de AMLO</a:t>
            </a:r>
          </a:p>
        </p:txBody>
      </p:sp>
    </p:spTree>
    <p:extLst>
      <p:ext uri="{BB962C8B-B14F-4D97-AF65-F5344CB8AC3E}">
        <p14:creationId xmlns:p14="http://schemas.microsoft.com/office/powerpoint/2010/main" val="2598554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08019FAA-F443-3A33-97C8-AA83688CAE33}"/>
              </a:ext>
            </a:extLst>
          </p:cNvPr>
          <p:cNvGrpSpPr/>
          <p:nvPr/>
        </p:nvGrpSpPr>
        <p:grpSpPr>
          <a:xfrm>
            <a:off x="4346575" y="1143000"/>
            <a:ext cx="1939926" cy="2662238"/>
            <a:chOff x="4346575" y="1143000"/>
            <a:chExt cx="1939926" cy="2662238"/>
          </a:xfrm>
        </p:grpSpPr>
        <p:sp>
          <p:nvSpPr>
            <p:cNvPr id="34" name="Rectangle 15">
              <a:extLst>
                <a:ext uri="{FF2B5EF4-FFF2-40B4-BE49-F238E27FC236}">
                  <a16:creationId xmlns:a16="http://schemas.microsoft.com/office/drawing/2014/main" id="{5A9B6B31-D5F5-1A4F-CC76-8892B19BE077}"/>
                </a:ext>
              </a:extLst>
            </p:cNvPr>
            <p:cNvSpPr>
              <a:spLocks noChangeArrowheads="1"/>
            </p:cNvSpPr>
            <p:nvPr/>
          </p:nvSpPr>
          <p:spPr bwMode="auto">
            <a:xfrm>
              <a:off x="4346575" y="1143000"/>
              <a:ext cx="1901825" cy="2662238"/>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endParaRPr lang="es-MX" altLang="es-MX"/>
            </a:p>
          </p:txBody>
        </p:sp>
        <p:sp>
          <p:nvSpPr>
            <p:cNvPr id="35" name="Text Box 3">
              <a:extLst>
                <a:ext uri="{FF2B5EF4-FFF2-40B4-BE49-F238E27FC236}">
                  <a16:creationId xmlns:a16="http://schemas.microsoft.com/office/drawing/2014/main" id="{725D66E7-0210-0E8F-D08C-DE5CF5388499}"/>
                </a:ext>
              </a:extLst>
            </p:cNvPr>
            <p:cNvSpPr txBox="1">
              <a:spLocks noChangeArrowheads="1"/>
            </p:cNvSpPr>
            <p:nvPr/>
          </p:nvSpPr>
          <p:spPr bwMode="auto">
            <a:xfrm>
              <a:off x="4465638" y="3087688"/>
              <a:ext cx="1820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spcBef>
                  <a:spcPct val="50000"/>
                </a:spcBef>
              </a:pPr>
              <a:r>
                <a:rPr lang="es-MX" altLang="es-MX" sz="2000" u="none" dirty="0" err="1">
                  <a:latin typeface="Calibri"/>
                  <a:cs typeface="Calibri"/>
                </a:rPr>
                <a:t>Zelenskyy</a:t>
              </a:r>
              <a:r>
                <a:rPr lang="es-MX" altLang="es-MX" sz="2000" u="none" dirty="0">
                  <a:latin typeface="Calibri"/>
                  <a:cs typeface="Calibri"/>
                </a:rPr>
                <a:t> </a:t>
              </a:r>
              <a:br>
                <a:rPr lang="es-MX" altLang="es-MX" sz="2000" u="none" dirty="0">
                  <a:latin typeface="Calibri" pitchFamily="34" charset="0"/>
                </a:rPr>
              </a:br>
              <a:r>
                <a:rPr lang="es-MX" altLang="es-MX" sz="2000" u="none" dirty="0">
                  <a:latin typeface="Calibri"/>
                  <a:cs typeface="Calibri"/>
                </a:rPr>
                <a:t>(2019-?)</a:t>
              </a:r>
              <a:endParaRPr lang="es-ES" altLang="es-MX" sz="2000" u="none" dirty="0">
                <a:latin typeface="Calibri"/>
                <a:cs typeface="Calibri"/>
              </a:endParaRPr>
            </a:p>
          </p:txBody>
        </p:sp>
        <p:pic>
          <p:nvPicPr>
            <p:cNvPr id="36" name="Imagen 35">
              <a:extLst>
                <a:ext uri="{FF2B5EF4-FFF2-40B4-BE49-F238E27FC236}">
                  <a16:creationId xmlns:a16="http://schemas.microsoft.com/office/drawing/2014/main" id="{C94B1458-9D2F-0E11-323B-17B9680512AC}"/>
                </a:ext>
              </a:extLst>
            </p:cNvPr>
            <p:cNvPicPr>
              <a:picLocks noChangeAspect="1"/>
            </p:cNvPicPr>
            <p:nvPr/>
          </p:nvPicPr>
          <p:blipFill>
            <a:blip r:embed="rId7"/>
            <a:stretch>
              <a:fillRect/>
            </a:stretch>
          </p:blipFill>
          <p:spPr>
            <a:xfrm>
              <a:off x="4607169" y="1194098"/>
              <a:ext cx="1424355" cy="19325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spid="_x0000_s111617" name="Hoja de cálculo" r:id="rId3" imgW="5553313" imgH="4419838" progId="Excel.Sheet.8">
                  <p:embed/>
                </p:oleObj>
              </mc:Choice>
              <mc:Fallback>
                <p:oleObj name="Hoja de cálculo" r:id="rId3" imgW="5553313" imgH="4419838" progId="Excel.Sheet.8">
                  <p:embed/>
                  <p:pic>
                    <p:nvPicPr>
                      <p:cNvPr id="29491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96</Slides>
  <Notes>0</Notes>
  <HiddenSlides>0</HiddenSlides>
  <MMClips>0</MMClips>
  <ScaleCrop>false</ScaleCrop>
  <HeadingPairs>
    <vt:vector size="4" baseType="variant">
      <vt:variant>
        <vt:lpstr>Tema</vt:lpstr>
      </vt:variant>
      <vt:variant>
        <vt:i4>1</vt:i4>
      </vt:variant>
      <vt:variant>
        <vt:lpstr>Títulos de diapositiva</vt:lpstr>
      </vt:variant>
      <vt:variant>
        <vt:i4>96</vt:i4>
      </vt:variant>
    </vt:vector>
  </HeadingPairs>
  <TitlesOfParts>
    <vt:vector size="97"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942</cp:revision>
  <cp:lastPrinted>2002-09-26T15:59:05Z</cp:lastPrinted>
  <dcterms:created xsi:type="dcterms:W3CDTF">2002-09-05T11:41:11Z</dcterms:created>
  <dcterms:modified xsi:type="dcterms:W3CDTF">2022-04-06T14:40:51Z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